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9" r:id="rId3"/>
    <p:sldId id="263" r:id="rId4"/>
    <p:sldId id="261" r:id="rId5"/>
    <p:sldId id="264" r:id="rId6"/>
    <p:sldId id="265" r:id="rId7"/>
    <p:sldId id="266" r:id="rId8"/>
    <p:sldId id="256"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BD"/>
    <a:srgbClr val="D04200"/>
    <a:srgbClr val="6DA123"/>
    <a:srgbClr val="8B8B89"/>
    <a:srgbClr val="FAD238"/>
    <a:srgbClr val="DB518C"/>
    <a:srgbClr val="67AB4A"/>
    <a:srgbClr val="249BC6"/>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3"/>
    <p:restoredTop sz="94744"/>
  </p:normalViewPr>
  <p:slideViewPr>
    <p:cSldViewPr snapToGrid="0" snapToObjects="1">
      <p:cViewPr varScale="1">
        <p:scale>
          <a:sx n="73" d="100"/>
          <a:sy n="73" d="100"/>
        </p:scale>
        <p:origin x="90" y="86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AEC09-AC82-E840-9757-4B86567665C5}" type="datetimeFigureOut">
              <a:rPr lang="en-GB" smtClean="0"/>
              <a:t>16/06/2017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4F5C0-E13A-F74B-A8FB-76FD472B431A}" type="slidenum">
              <a:rPr lang="en-GB" smtClean="0"/>
              <a:t>‹#›</a:t>
            </a:fld>
            <a:endParaRPr lang="en-GB"/>
          </a:p>
        </p:txBody>
      </p:sp>
    </p:spTree>
    <p:extLst>
      <p:ext uri="{BB962C8B-B14F-4D97-AF65-F5344CB8AC3E}">
        <p14:creationId xmlns:p14="http://schemas.microsoft.com/office/powerpoint/2010/main" val="72759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Starter task: This will need some care when discussing potentially controversial arguments.</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2</a:t>
            </a:fld>
            <a:endParaRPr lang="en-GB"/>
          </a:p>
        </p:txBody>
      </p:sp>
    </p:spTree>
    <p:extLst>
      <p:ext uri="{BB962C8B-B14F-4D97-AF65-F5344CB8AC3E}">
        <p14:creationId xmlns:p14="http://schemas.microsoft.com/office/powerpoint/2010/main" val="8346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Simple reading and comprehension exercise to identify why Jewish people came to England and characterise the nature of their relationship with the Crown.</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3</a:t>
            </a:fld>
            <a:endParaRPr lang="en-GB"/>
          </a:p>
        </p:txBody>
      </p:sp>
    </p:spTree>
    <p:extLst>
      <p:ext uri="{BB962C8B-B14F-4D97-AF65-F5344CB8AC3E}">
        <p14:creationId xmlns:p14="http://schemas.microsoft.com/office/powerpoint/2010/main" val="158200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purpose of this activity is to get pupils to think about the circumstances in which the men found themselves and to consider their reactions to those circumstances.</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4</a:t>
            </a:fld>
            <a:endParaRPr lang="en-GB"/>
          </a:p>
        </p:txBody>
      </p:sp>
    </p:spTree>
    <p:extLst>
      <p:ext uri="{BB962C8B-B14F-4D97-AF65-F5344CB8AC3E}">
        <p14:creationId xmlns:p14="http://schemas.microsoft.com/office/powerpoint/2010/main" val="163984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purpose of this activity is to get pupils to think about the circumstances in which the men found themselves and to consider their reactions to those circumstances.</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5</a:t>
            </a:fld>
            <a:endParaRPr lang="en-GB"/>
          </a:p>
        </p:txBody>
      </p:sp>
    </p:spTree>
    <p:extLst>
      <p:ext uri="{BB962C8B-B14F-4D97-AF65-F5344CB8AC3E}">
        <p14:creationId xmlns:p14="http://schemas.microsoft.com/office/powerpoint/2010/main" val="644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purpose of this activity is to get pupils to think about the circumstances in which the men found themselves and to consider their reactions to those circumstances.</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6</a:t>
            </a:fld>
            <a:endParaRPr lang="en-GB"/>
          </a:p>
        </p:txBody>
      </p:sp>
    </p:spTree>
    <p:extLst>
      <p:ext uri="{BB962C8B-B14F-4D97-AF65-F5344CB8AC3E}">
        <p14:creationId xmlns:p14="http://schemas.microsoft.com/office/powerpoint/2010/main" val="53992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purpose of this activity is to get pupils to think about the circumstances in which the men found themselves and to consider their reactions to those circumstances.</a:t>
            </a:r>
          </a:p>
          <a:p>
            <a:endParaRPr lang="en-GB" dirty="0"/>
          </a:p>
        </p:txBody>
      </p:sp>
      <p:sp>
        <p:nvSpPr>
          <p:cNvPr id="4" name="Slide Number Placeholder 3"/>
          <p:cNvSpPr>
            <a:spLocks noGrp="1"/>
          </p:cNvSpPr>
          <p:nvPr>
            <p:ph type="sldNum" sz="quarter" idx="10"/>
          </p:nvPr>
        </p:nvSpPr>
        <p:spPr/>
        <p:txBody>
          <a:bodyPr/>
          <a:lstStyle/>
          <a:p>
            <a:fld id="{F944F5C0-E13A-F74B-A8FB-76FD472B431A}" type="slidenum">
              <a:rPr lang="en-GB" smtClean="0"/>
              <a:t>7</a:t>
            </a:fld>
            <a:endParaRPr lang="en-GB"/>
          </a:p>
        </p:txBody>
      </p:sp>
    </p:spTree>
    <p:extLst>
      <p:ext uri="{BB962C8B-B14F-4D97-AF65-F5344CB8AC3E}">
        <p14:creationId xmlns:p14="http://schemas.microsoft.com/office/powerpoint/2010/main" val="200990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944F5C0-E13A-F74B-A8FB-76FD472B431A}" type="slidenum">
              <a:rPr lang="en-GB" smtClean="0"/>
              <a:t>8</a:t>
            </a:fld>
            <a:endParaRPr lang="en-GB"/>
          </a:p>
        </p:txBody>
      </p:sp>
    </p:spTree>
    <p:extLst>
      <p:ext uri="{BB962C8B-B14F-4D97-AF65-F5344CB8AC3E}">
        <p14:creationId xmlns:p14="http://schemas.microsoft.com/office/powerpoint/2010/main" val="1206017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6603" y="2357931"/>
            <a:ext cx="8420100" cy="2143456"/>
          </a:xfrm>
        </p:spPr>
        <p:txBody>
          <a:bodyPr anchor="b"/>
          <a:lstStyle>
            <a:lvl1pPr algn="ctr">
              <a:defRPr sz="6000"/>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059" t="78728" r="55630" b="-1305"/>
          <a:stretch/>
        </p:blipFill>
        <p:spPr>
          <a:xfrm rot="10800000">
            <a:off x="8587409" y="5516216"/>
            <a:ext cx="1318588" cy="1320267"/>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43499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0915" y="1600201"/>
            <a:ext cx="421005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4790" y="1600201"/>
            <a:ext cx="421005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213412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21450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90373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2329" y="1789747"/>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832023"/>
            <a:ext cx="4190702"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776098"/>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845671"/>
            <a:ext cx="4211340"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97616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173759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281363" y="6356352"/>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7382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639955"/>
            <a:ext cx="8543925" cy="7265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1038" y="2501484"/>
            <a:ext cx="8543925" cy="32234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b="1" dirty="0" smtClean="0">
              <a:solidFill>
                <a:srgbClr val="8B8B89"/>
              </a:solidFill>
              <a:latin typeface="Lato" charset="0"/>
              <a:ea typeface="Lato" charset="0"/>
              <a:cs typeface="Lato" charset="0"/>
            </a:endParaRPr>
          </a:p>
          <a:p>
            <a:r>
              <a:rPr lang="en-GB" b="1" dirty="0" err="1" smtClean="0">
                <a:solidFill>
                  <a:srgbClr val="8B8B89"/>
                </a:solidFill>
                <a:latin typeface="Lato" charset="0"/>
                <a:ea typeface="Lato" charset="0"/>
                <a:cs typeface="Lato" charset="0"/>
              </a:rPr>
              <a:t>www.ourmigrationstory.org.uk</a:t>
            </a:r>
            <a:endParaRPr lang="en-GB" b="1" dirty="0" smtClean="0"/>
          </a:p>
          <a:p>
            <a:endParaRPr lang="en-GB" dirty="0"/>
          </a:p>
        </p:txBody>
      </p:sp>
      <p:sp>
        <p:nvSpPr>
          <p:cNvPr id="8" name="Footer Placeholder 4"/>
          <p:cNvSpPr txBox="1">
            <a:spLocks/>
          </p:cNvSpPr>
          <p:nvPr userDrawn="1"/>
        </p:nvSpPr>
        <p:spPr>
          <a:xfrm>
            <a:off x="3281363" y="6356352"/>
            <a:ext cx="33432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31059" t="78728" r="55630" b="-1305"/>
          <a:stretch/>
        </p:blipFill>
        <p:spPr>
          <a:xfrm rot="10800000">
            <a:off x="8587409" y="5516216"/>
            <a:ext cx="1318588" cy="1320267"/>
          </a:xfrm>
          <a:prstGeom prst="rect">
            <a:avLst/>
          </a:prstGeom>
        </p:spPr>
      </p:pic>
    </p:spTree>
    <p:extLst>
      <p:ext uri="{BB962C8B-B14F-4D97-AF65-F5344CB8AC3E}">
        <p14:creationId xmlns:p14="http://schemas.microsoft.com/office/powerpoint/2010/main" val="74839333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urmigrationstory.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ourmigrationstory.org.uk/uploads/_CGSmartImage/Canary_birds_Naturaliz_d_in_Utopia_A_Canto_1709.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55461" y="2919982"/>
            <a:ext cx="8420100" cy="2143456"/>
          </a:xfrm>
        </p:spPr>
        <p:txBody>
          <a:bodyPr>
            <a:normAutofit fontScale="90000"/>
          </a:bodyPr>
          <a:lstStyle/>
          <a:p>
            <a:r>
              <a:rPr lang="en-GB" dirty="0">
                <a:latin typeface="Lato" charset="0"/>
                <a:ea typeface="Lato" charset="0"/>
                <a:cs typeface="Lato" charset="0"/>
              </a:rPr>
              <a:t/>
            </a:r>
            <a:br>
              <a:rPr lang="en-GB" dirty="0">
                <a:latin typeface="Lato" charset="0"/>
                <a:ea typeface="Lato" charset="0"/>
                <a:cs typeface="Lato" charset="0"/>
              </a:rPr>
            </a:br>
            <a:r>
              <a:rPr lang="en-GB" b="1" dirty="0">
                <a:solidFill>
                  <a:srgbClr val="474747"/>
                </a:solidFill>
                <a:latin typeface="Lato" charset="0"/>
                <a:ea typeface="Lato" charset="0"/>
                <a:cs typeface="Lato" charset="0"/>
              </a:rPr>
              <a:t>Differences in attitudes towards Huguenot </a:t>
            </a:r>
            <a:r>
              <a:rPr lang="en-GB" b="1" dirty="0" smtClean="0">
                <a:solidFill>
                  <a:srgbClr val="474747"/>
                </a:solidFill>
                <a:latin typeface="Lato" charset="0"/>
                <a:ea typeface="Lato" charset="0"/>
                <a:cs typeface="Lato" charset="0"/>
              </a:rPr>
              <a:t>immigrants</a:t>
            </a:r>
            <a:r>
              <a:rPr lang="en-GB" sz="4400" dirty="0">
                <a:solidFill>
                  <a:srgbClr val="8B8B89"/>
                </a:solidFill>
                <a:latin typeface="Lato" charset="0"/>
                <a:ea typeface="Lato" charset="0"/>
                <a:cs typeface="Lato" charset="0"/>
              </a:rPr>
              <a:t/>
            </a:r>
            <a:br>
              <a:rPr lang="en-GB" sz="4400" dirty="0">
                <a:solidFill>
                  <a:srgbClr val="8B8B89"/>
                </a:solidFill>
                <a:latin typeface="Lato" charset="0"/>
                <a:ea typeface="Lato" charset="0"/>
                <a:cs typeface="Lato" charset="0"/>
              </a:rPr>
            </a:br>
            <a:r>
              <a:rPr lang="en-GB" sz="4400" dirty="0" smtClean="0">
                <a:solidFill>
                  <a:srgbClr val="8B8B89"/>
                </a:solidFill>
                <a:latin typeface="Lato" charset="0"/>
                <a:ea typeface="Lato" charset="0"/>
                <a:cs typeface="Lato" charset="0"/>
              </a:rPr>
              <a:t>(1500-1750)</a:t>
            </a:r>
            <a:endParaRPr lang="en-GB" sz="4400" dirty="0">
              <a:solidFill>
                <a:srgbClr val="8B8B89"/>
              </a:solidFill>
              <a:latin typeface="Lato" charset="0"/>
              <a:ea typeface="Lato" charset="0"/>
              <a:cs typeface="Lato" charset="0"/>
            </a:endParaRPr>
          </a:p>
        </p:txBody>
      </p:sp>
      <p:sp>
        <p:nvSpPr>
          <p:cNvPr id="11" name="TextBox 10"/>
          <p:cNvSpPr txBox="1"/>
          <p:nvPr/>
        </p:nvSpPr>
        <p:spPr>
          <a:xfrm>
            <a:off x="3335850" y="6387296"/>
            <a:ext cx="3294492" cy="646331"/>
          </a:xfrm>
          <a:prstGeom prst="rect">
            <a:avLst/>
          </a:prstGeom>
          <a:noFill/>
        </p:spPr>
        <p:txBody>
          <a:bodyPr wrap="none" rtlCol="0">
            <a:spAutoFit/>
          </a:bodyPr>
          <a:lstStyle/>
          <a:p>
            <a:r>
              <a:rPr lang="en-GB" dirty="0" smtClean="0">
                <a:solidFill>
                  <a:srgbClr val="8B8B89"/>
                </a:solidFill>
                <a:latin typeface="Lato" charset="0"/>
                <a:ea typeface="Lato" charset="0"/>
                <a:cs typeface="Lato" charset="0"/>
                <a:hlinkClick r:id="rId2"/>
              </a:rPr>
              <a:t>www.ourmigrationstory.org.uk</a:t>
            </a:r>
            <a:endParaRPr lang="en-GB" dirty="0" smtClean="0">
              <a:solidFill>
                <a:srgbClr val="8B8B89"/>
              </a:solidFill>
              <a:latin typeface="Lato" charset="0"/>
              <a:ea typeface="Lato" charset="0"/>
              <a:cs typeface="Lato" charset="0"/>
            </a:endParaRPr>
          </a:p>
          <a:p>
            <a:endParaRPr lang="en-GB"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44515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8843" y="1448551"/>
            <a:ext cx="4190702" cy="823912"/>
          </a:xfrm>
        </p:spPr>
        <p:txBody>
          <a:bodyPr/>
          <a:lstStyle/>
          <a:p>
            <a:r>
              <a:rPr lang="en-GB" dirty="0" smtClean="0"/>
              <a:t>Lesson Objectives</a:t>
            </a:r>
            <a:endParaRPr lang="en-GB" dirty="0"/>
          </a:p>
        </p:txBody>
      </p:sp>
      <p:sp>
        <p:nvSpPr>
          <p:cNvPr id="6" name="Content Placeholder 5"/>
          <p:cNvSpPr>
            <a:spLocks noGrp="1"/>
          </p:cNvSpPr>
          <p:nvPr>
            <p:ph sz="half" idx="2"/>
          </p:nvPr>
        </p:nvSpPr>
        <p:spPr>
          <a:xfrm>
            <a:off x="688843" y="2490827"/>
            <a:ext cx="4190702" cy="3209925"/>
          </a:xfrm>
        </p:spPr>
        <p:txBody>
          <a:bodyPr>
            <a:normAutofit/>
          </a:bodyPr>
          <a:lstStyle/>
          <a:p>
            <a:r>
              <a:rPr lang="en-GB" sz="2200" dirty="0" smtClean="0">
                <a:latin typeface="Lato" charset="0"/>
                <a:ea typeface="Lato" charset="0"/>
                <a:cs typeface="Lato" charset="0"/>
              </a:rPr>
              <a:t>To </a:t>
            </a:r>
            <a:r>
              <a:rPr lang="en-GB" sz="2200" dirty="0">
                <a:latin typeface="Lato" charset="0"/>
                <a:ea typeface="Lato" charset="0"/>
                <a:cs typeface="Lato" charset="0"/>
              </a:rPr>
              <a:t>know when and why </a:t>
            </a:r>
            <a:r>
              <a:rPr lang="en-GB" sz="2200" dirty="0" smtClean="0">
                <a:latin typeface="Lato" charset="0"/>
                <a:ea typeface="Lato" charset="0"/>
                <a:cs typeface="Lato" charset="0"/>
              </a:rPr>
              <a:t>Huguenot </a:t>
            </a:r>
            <a:r>
              <a:rPr lang="en-GB" sz="2200" dirty="0">
                <a:latin typeface="Lato" charset="0"/>
                <a:ea typeface="Lato" charset="0"/>
                <a:cs typeface="Lato" charset="0"/>
              </a:rPr>
              <a:t>immigrants came to </a:t>
            </a:r>
            <a:r>
              <a:rPr lang="en-GB" sz="2200" dirty="0" smtClean="0">
                <a:latin typeface="Lato" charset="0"/>
                <a:ea typeface="Lato" charset="0"/>
                <a:cs typeface="Lato" charset="0"/>
              </a:rPr>
              <a:t>Britain</a:t>
            </a:r>
          </a:p>
          <a:p>
            <a:r>
              <a:rPr lang="en-GB" sz="2200" dirty="0" smtClean="0">
                <a:latin typeface="Lato" charset="0"/>
                <a:ea typeface="Lato" charset="0"/>
                <a:cs typeface="Lato" charset="0"/>
              </a:rPr>
              <a:t>Using </a:t>
            </a:r>
            <a:r>
              <a:rPr lang="en-GB" sz="2200" dirty="0">
                <a:latin typeface="Lato" charset="0"/>
                <a:ea typeface="Lato" charset="0"/>
                <a:cs typeface="Lato" charset="0"/>
              </a:rPr>
              <a:t>two sources, say what we can learn about attitudes towards </a:t>
            </a:r>
            <a:r>
              <a:rPr lang="en-GB" sz="2200" dirty="0" smtClean="0">
                <a:latin typeface="Lato" charset="0"/>
                <a:ea typeface="Lato" charset="0"/>
                <a:cs typeface="Lato" charset="0"/>
              </a:rPr>
              <a:t>them</a:t>
            </a:r>
          </a:p>
          <a:p>
            <a:r>
              <a:rPr lang="en-GB" sz="2200" dirty="0" smtClean="0">
                <a:latin typeface="Lato" charset="0"/>
                <a:ea typeface="Lato" charset="0"/>
                <a:cs typeface="Lato" charset="0"/>
              </a:rPr>
              <a:t>To </a:t>
            </a:r>
            <a:r>
              <a:rPr lang="en-GB" sz="2200" dirty="0">
                <a:latin typeface="Lato" charset="0"/>
                <a:ea typeface="Lato" charset="0"/>
                <a:cs typeface="Lato" charset="0"/>
              </a:rPr>
              <a:t>explain why the sources show differing attitudes towards Huguenots in Britain</a:t>
            </a:r>
            <a:endParaRPr lang="en-GB" sz="2200" i="1" dirty="0">
              <a:latin typeface="Lato" charset="0"/>
              <a:ea typeface="Lato" charset="0"/>
              <a:cs typeface="Lato" charset="0"/>
            </a:endParaRPr>
          </a:p>
          <a:p>
            <a:endParaRPr lang="en-GB" sz="2200" dirty="0">
              <a:latin typeface="Lato" charset="0"/>
              <a:ea typeface="Lato" charset="0"/>
              <a:cs typeface="Lato" charset="0"/>
            </a:endParaRPr>
          </a:p>
          <a:p>
            <a:endParaRPr lang="en-GB" sz="2200" dirty="0">
              <a:latin typeface="Lato" charset="0"/>
              <a:ea typeface="Lato" charset="0"/>
              <a:cs typeface="Lato" charset="0"/>
            </a:endParaRPr>
          </a:p>
        </p:txBody>
      </p:sp>
      <p:sp>
        <p:nvSpPr>
          <p:cNvPr id="7" name="Text Placeholder 6"/>
          <p:cNvSpPr>
            <a:spLocks noGrp="1"/>
          </p:cNvSpPr>
          <p:nvPr>
            <p:ph type="body" sz="quarter" idx="3"/>
          </p:nvPr>
        </p:nvSpPr>
        <p:spPr>
          <a:xfrm>
            <a:off x="5021427" y="1434902"/>
            <a:ext cx="4211340" cy="823912"/>
          </a:xfrm>
        </p:spPr>
        <p:txBody>
          <a:bodyPr/>
          <a:lstStyle/>
          <a:p>
            <a:r>
              <a:rPr lang="en-GB" dirty="0" smtClean="0"/>
              <a:t>Starter task</a:t>
            </a:r>
            <a:endParaRPr lang="en-GB" dirty="0"/>
          </a:p>
        </p:txBody>
      </p:sp>
      <p:sp>
        <p:nvSpPr>
          <p:cNvPr id="8" name="Content Placeholder 7"/>
          <p:cNvSpPr>
            <a:spLocks noGrp="1"/>
          </p:cNvSpPr>
          <p:nvPr>
            <p:ph sz="quarter" idx="4"/>
          </p:nvPr>
        </p:nvSpPr>
        <p:spPr>
          <a:xfrm>
            <a:off x="5021427" y="2504475"/>
            <a:ext cx="4211340" cy="3209925"/>
          </a:xfrm>
        </p:spPr>
        <p:txBody>
          <a:bodyPr>
            <a:normAutofit/>
          </a:bodyPr>
          <a:lstStyle/>
          <a:p>
            <a:pPr marL="0" indent="0">
              <a:buNone/>
            </a:pPr>
            <a:r>
              <a:rPr lang="en-GB" sz="2200" dirty="0">
                <a:latin typeface="Lato" charset="0"/>
                <a:ea typeface="Lato" charset="0"/>
                <a:cs typeface="Lato" charset="0"/>
              </a:rPr>
              <a:t>List arguments you have heard for and against </a:t>
            </a:r>
            <a:r>
              <a:rPr lang="en-GB" sz="2200" dirty="0" smtClean="0">
                <a:latin typeface="Lato" charset="0"/>
                <a:ea typeface="Lato" charset="0"/>
                <a:cs typeface="Lato" charset="0"/>
              </a:rPr>
              <a:t>immigration</a:t>
            </a:r>
          </a:p>
          <a:p>
            <a:pPr marL="0" indent="0">
              <a:buNone/>
            </a:pPr>
            <a:endParaRPr lang="en-GB" sz="2200" dirty="0">
              <a:latin typeface="Lato" charset="0"/>
              <a:ea typeface="Lato" charset="0"/>
              <a:cs typeface="Lato" charset="0"/>
            </a:endParaRPr>
          </a:p>
          <a:p>
            <a:pPr marL="0" indent="0">
              <a:buNone/>
            </a:pPr>
            <a:r>
              <a:rPr lang="en-GB" sz="2200" dirty="0">
                <a:latin typeface="Lato" charset="0"/>
                <a:ea typeface="Lato" charset="0"/>
                <a:cs typeface="Lato" charset="0"/>
              </a:rPr>
              <a:t>During the lesson, compare them to the arguments you hear for and against the immigration of the </a:t>
            </a:r>
            <a:r>
              <a:rPr lang="en-GB" sz="2200" dirty="0" smtClean="0">
                <a:latin typeface="Lato" charset="0"/>
                <a:ea typeface="Lato" charset="0"/>
                <a:cs typeface="Lato" charset="0"/>
              </a:rPr>
              <a:t>Huguenots</a:t>
            </a:r>
            <a:endParaRPr lang="en-GB" sz="2200" dirty="0">
              <a:latin typeface="Lato" charset="0"/>
              <a:ea typeface="Lato" charset="0"/>
              <a:cs typeface="Lato" charset="0"/>
            </a:endParaRPr>
          </a:p>
        </p:txBody>
      </p:sp>
      <p:sp>
        <p:nvSpPr>
          <p:cNvPr id="9" name="TextBox 8"/>
          <p:cNvSpPr txBox="1"/>
          <p:nvPr/>
        </p:nvSpPr>
        <p:spPr>
          <a:xfrm>
            <a:off x="3311835" y="6488668"/>
            <a:ext cx="3294492" cy="369332"/>
          </a:xfrm>
          <a:prstGeom prst="rect">
            <a:avLst/>
          </a:prstGeom>
          <a:noFill/>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sp>
        <p:nvSpPr>
          <p:cNvPr id="10" name="TextBox 9"/>
          <p:cNvSpPr txBox="1"/>
          <p:nvPr/>
        </p:nvSpPr>
        <p:spPr>
          <a:xfrm>
            <a:off x="7026254" y="0"/>
            <a:ext cx="2858475" cy="307777"/>
          </a:xfrm>
          <a:prstGeom prst="rect">
            <a:avLst/>
          </a:prstGeom>
          <a:noFill/>
        </p:spPr>
        <p:txBody>
          <a:bodyPr wrap="none" rtlCol="0">
            <a:spAutoFit/>
          </a:bodyPr>
          <a:lstStyle/>
          <a:p>
            <a:r>
              <a:rPr lang="en-GB" sz="1400" dirty="0" smtClean="0">
                <a:solidFill>
                  <a:srgbClr val="8B8B89"/>
                </a:solidFill>
                <a:latin typeface="Lato" charset="0"/>
                <a:ea typeface="Lato" charset="0"/>
                <a:cs typeface="Lato" charset="0"/>
              </a:rPr>
              <a:t>Attitudes to Huguenot migration</a:t>
            </a:r>
            <a:endParaRPr lang="en-GB" sz="1400"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78143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9" y="1421712"/>
            <a:ext cx="8543925" cy="617824"/>
          </a:xfrm>
        </p:spPr>
        <p:txBody>
          <a:bodyPr>
            <a:noAutofit/>
          </a:bodyPr>
          <a:lstStyle/>
          <a:p>
            <a:r>
              <a:rPr lang="en-GB" sz="2500" dirty="0" smtClean="0">
                <a:latin typeface="Lato" charset="0"/>
                <a:ea typeface="Lato" charset="0"/>
                <a:cs typeface="Lato" charset="0"/>
              </a:rPr>
              <a:t>Questions based on </a:t>
            </a:r>
            <a:r>
              <a:rPr lang="en-GB" sz="2500" b="1" dirty="0" smtClean="0">
                <a:latin typeface="Lato" charset="0"/>
                <a:ea typeface="Lato" charset="0"/>
                <a:cs typeface="Lato" charset="0"/>
              </a:rPr>
              <a:t>Huguenot immigration to Britain</a:t>
            </a:r>
            <a:endParaRPr lang="en-GB" sz="2500" dirty="0">
              <a:latin typeface="Lato" charset="0"/>
              <a:ea typeface="Lato" charset="0"/>
              <a:cs typeface="Lato" charset="0"/>
            </a:endParaRPr>
          </a:p>
        </p:txBody>
      </p:sp>
      <p:sp>
        <p:nvSpPr>
          <p:cNvPr id="3" name="Text Placeholder 2"/>
          <p:cNvSpPr>
            <a:spLocks noGrp="1"/>
          </p:cNvSpPr>
          <p:nvPr>
            <p:ph type="body" idx="1"/>
          </p:nvPr>
        </p:nvSpPr>
        <p:spPr>
          <a:xfrm>
            <a:off x="693464" y="2239637"/>
            <a:ext cx="8543925" cy="3762087"/>
          </a:xfrm>
        </p:spPr>
        <p:txBody>
          <a:bodyPr>
            <a:normAutofit fontScale="62500" lnSpcReduction="20000"/>
          </a:bodyPr>
          <a:lstStyle/>
          <a:p>
            <a:pPr marL="514350" indent="-514350">
              <a:lnSpc>
                <a:spcPct val="120000"/>
              </a:lnSpc>
              <a:buAutoNum type="arabicPeriod"/>
            </a:pPr>
            <a:r>
              <a:rPr lang="en-GB" dirty="0">
                <a:latin typeface="Lato" charset="0"/>
                <a:ea typeface="Lato" charset="0"/>
                <a:cs typeface="Lato" charset="0"/>
              </a:rPr>
              <a:t>Which event prompted the first group of Huguenots to come to Britain in the 16</a:t>
            </a:r>
            <a:r>
              <a:rPr lang="en-GB" baseline="30000" dirty="0">
                <a:latin typeface="Lato" charset="0"/>
                <a:ea typeface="Lato" charset="0"/>
                <a:cs typeface="Lato" charset="0"/>
              </a:rPr>
              <a:t>th</a:t>
            </a:r>
            <a:r>
              <a:rPr lang="en-GB" dirty="0">
                <a:latin typeface="Lato" charset="0"/>
                <a:ea typeface="Lato" charset="0"/>
                <a:cs typeface="Lato" charset="0"/>
              </a:rPr>
              <a:t> century?</a:t>
            </a:r>
          </a:p>
          <a:p>
            <a:pPr marL="514350" indent="-514350">
              <a:lnSpc>
                <a:spcPct val="120000"/>
              </a:lnSpc>
              <a:buAutoNum type="arabicPeriod"/>
            </a:pPr>
            <a:r>
              <a:rPr lang="en-GB" dirty="0">
                <a:latin typeface="Lato" charset="0"/>
                <a:ea typeface="Lato" charset="0"/>
                <a:cs typeface="Lato" charset="0"/>
              </a:rPr>
              <a:t>Why does the text suggest they came to Britain?</a:t>
            </a:r>
          </a:p>
          <a:p>
            <a:pPr marL="514350" indent="-514350">
              <a:lnSpc>
                <a:spcPct val="120000"/>
              </a:lnSpc>
              <a:buAutoNum type="arabicPeriod"/>
            </a:pPr>
            <a:r>
              <a:rPr lang="en-GB" dirty="0">
                <a:latin typeface="Lato" charset="0"/>
                <a:ea typeface="Lato" charset="0"/>
                <a:cs typeface="Lato" charset="0"/>
              </a:rPr>
              <a:t>Why does the text refer to the Huguenots as</a:t>
            </a:r>
            <a:r>
              <a:rPr lang="en-GB" u="sng" dirty="0">
                <a:latin typeface="Lato" charset="0"/>
                <a:ea typeface="Lato" charset="0"/>
                <a:cs typeface="Lato" charset="0"/>
              </a:rPr>
              <a:t> </a:t>
            </a:r>
            <a:r>
              <a:rPr lang="en-GB" i="1" u="sng" dirty="0">
                <a:latin typeface="Lato" charset="0"/>
                <a:ea typeface="Lato" charset="0"/>
                <a:cs typeface="Lato" charset="0"/>
              </a:rPr>
              <a:t>refugees</a:t>
            </a:r>
            <a:r>
              <a:rPr lang="en-GB" dirty="0">
                <a:latin typeface="Lato" charset="0"/>
                <a:ea typeface="Lato" charset="0"/>
                <a:cs typeface="Lato" charset="0"/>
              </a:rPr>
              <a:t>?</a:t>
            </a:r>
          </a:p>
          <a:p>
            <a:pPr marL="514350" indent="-514350">
              <a:lnSpc>
                <a:spcPct val="120000"/>
              </a:lnSpc>
              <a:buAutoNum type="arabicPeriod"/>
            </a:pPr>
            <a:r>
              <a:rPr lang="en-GB" dirty="0">
                <a:latin typeface="Lato" charset="0"/>
                <a:ea typeface="Lato" charset="0"/>
                <a:cs typeface="Lato" charset="0"/>
              </a:rPr>
              <a:t>What caused the second large movement of Huguenots to Britain in the late 17</a:t>
            </a:r>
            <a:r>
              <a:rPr lang="en-GB" baseline="30000" dirty="0">
                <a:latin typeface="Lato" charset="0"/>
                <a:ea typeface="Lato" charset="0"/>
                <a:cs typeface="Lato" charset="0"/>
              </a:rPr>
              <a:t>th</a:t>
            </a:r>
            <a:r>
              <a:rPr lang="en-GB" dirty="0">
                <a:latin typeface="Lato" charset="0"/>
                <a:ea typeface="Lato" charset="0"/>
                <a:cs typeface="Lato" charset="0"/>
              </a:rPr>
              <a:t> century?</a:t>
            </a:r>
          </a:p>
          <a:p>
            <a:pPr marL="514350" indent="-514350">
              <a:lnSpc>
                <a:spcPct val="120000"/>
              </a:lnSpc>
              <a:buAutoNum type="arabicPeriod"/>
            </a:pPr>
            <a:r>
              <a:rPr lang="en-GB" dirty="0">
                <a:latin typeface="Lato" charset="0"/>
                <a:ea typeface="Lato" charset="0"/>
                <a:cs typeface="Lato" charset="0"/>
              </a:rPr>
              <a:t>Approximately how many Huguenots came to Britain at this time? </a:t>
            </a:r>
            <a:r>
              <a:rPr lang="en-GB" b="1" dirty="0">
                <a:latin typeface="Lato" charset="0"/>
                <a:ea typeface="Lato" charset="0"/>
                <a:cs typeface="Lato" charset="0"/>
              </a:rPr>
              <a:t>(be careful!)</a:t>
            </a:r>
          </a:p>
          <a:p>
            <a:pPr marL="514350" indent="-514350">
              <a:lnSpc>
                <a:spcPct val="120000"/>
              </a:lnSpc>
              <a:buAutoNum type="arabicPeriod"/>
            </a:pPr>
            <a:r>
              <a:rPr lang="en-GB" dirty="0">
                <a:latin typeface="Lato" charset="0"/>
                <a:ea typeface="Lato" charset="0"/>
                <a:cs typeface="Lato" charset="0"/>
              </a:rPr>
              <a:t>According to the text:</a:t>
            </a:r>
          </a:p>
          <a:p>
            <a:pPr marL="971550" lvl="1" indent="-514350">
              <a:lnSpc>
                <a:spcPct val="120000"/>
              </a:lnSpc>
              <a:buFont typeface="+mj-lt"/>
              <a:buAutoNum type="alphaLcParenR"/>
            </a:pPr>
            <a:r>
              <a:rPr lang="en-GB" dirty="0">
                <a:solidFill>
                  <a:schemeClr val="tx1"/>
                </a:solidFill>
                <a:latin typeface="Lato" charset="0"/>
                <a:ea typeface="Lato" charset="0"/>
                <a:cs typeface="Lato" charset="0"/>
              </a:rPr>
              <a:t>In what circumstances did the Huguenots receive a positive reception across Europe?</a:t>
            </a:r>
          </a:p>
          <a:p>
            <a:pPr marL="971550" lvl="1" indent="-514350">
              <a:lnSpc>
                <a:spcPct val="120000"/>
              </a:lnSpc>
              <a:buFont typeface="+mj-lt"/>
              <a:buAutoNum type="alphaLcParenR"/>
            </a:pPr>
            <a:r>
              <a:rPr lang="en-GB" dirty="0">
                <a:solidFill>
                  <a:schemeClr val="tx1"/>
                </a:solidFill>
                <a:latin typeface="Lato" charset="0"/>
                <a:ea typeface="Lato" charset="0"/>
                <a:cs typeface="Lato" charset="0"/>
              </a:rPr>
              <a:t>In what circumstances did the Huguenots experience a negative reception?</a:t>
            </a:r>
          </a:p>
          <a:p>
            <a:pPr marL="514350" indent="-514350">
              <a:lnSpc>
                <a:spcPct val="120000"/>
              </a:lnSpc>
              <a:buAutoNum type="arabicPeriod"/>
            </a:pPr>
            <a:r>
              <a:rPr lang="en-GB" dirty="0">
                <a:latin typeface="Lato" charset="0"/>
                <a:ea typeface="Lato" charset="0"/>
                <a:cs typeface="Lato" charset="0"/>
              </a:rPr>
              <a:t>Name 5 industries in which Huguenots excelled in </a:t>
            </a:r>
            <a:r>
              <a:rPr lang="en-GB" dirty="0" smtClean="0">
                <a:latin typeface="Lato" charset="0"/>
                <a:ea typeface="Lato" charset="0"/>
                <a:cs typeface="Lato" charset="0"/>
              </a:rPr>
              <a:t>Britain.</a:t>
            </a:r>
            <a:endParaRPr lang="en-GB" dirty="0">
              <a:latin typeface="Lato" charset="0"/>
              <a:ea typeface="Lato" charset="0"/>
              <a:cs typeface="Lato" charset="0"/>
            </a:endParaRPr>
          </a:p>
          <a:p>
            <a:pPr marL="514350" indent="-514350">
              <a:lnSpc>
                <a:spcPct val="120000"/>
              </a:lnSpc>
              <a:buAutoNum type="arabicPeriod"/>
            </a:pPr>
            <a:r>
              <a:rPr lang="en-GB" dirty="0">
                <a:latin typeface="Lato" charset="0"/>
                <a:ea typeface="Lato" charset="0"/>
                <a:cs typeface="Lato" charset="0"/>
              </a:rPr>
              <a:t>What three reasons does the text give in support of its argument that the Huguenots made a broader impact than any other refugee groups in this period?</a:t>
            </a:r>
          </a:p>
          <a:p>
            <a:endParaRPr lang="en-GB" dirty="0">
              <a:latin typeface="Lato" charset="0"/>
              <a:ea typeface="Lato" charset="0"/>
              <a:cs typeface="Lato" charset="0"/>
            </a:endParaRPr>
          </a:p>
        </p:txBody>
      </p:sp>
      <p:sp>
        <p:nvSpPr>
          <p:cNvPr id="7" name="TextBox 6"/>
          <p:cNvSpPr txBox="1"/>
          <p:nvPr/>
        </p:nvSpPr>
        <p:spPr>
          <a:xfrm>
            <a:off x="7026254" y="0"/>
            <a:ext cx="2858475" cy="307777"/>
          </a:xfrm>
          <a:prstGeom prst="rect">
            <a:avLst/>
          </a:prstGeom>
          <a:noFill/>
        </p:spPr>
        <p:txBody>
          <a:bodyPr wrap="none" rtlCol="0">
            <a:spAutoFit/>
          </a:bodyPr>
          <a:lstStyle/>
          <a:p>
            <a:r>
              <a:rPr lang="en-GB" sz="1400" dirty="0" smtClean="0">
                <a:solidFill>
                  <a:srgbClr val="8B8B89"/>
                </a:solidFill>
                <a:latin typeface="Lato" charset="0"/>
                <a:ea typeface="Lato" charset="0"/>
                <a:cs typeface="Lato" charset="0"/>
              </a:rPr>
              <a:t>Attitudes to Huguenot migration</a:t>
            </a:r>
            <a:endParaRPr lang="en-GB" sz="1400" dirty="0">
              <a:solidFill>
                <a:srgbClr val="8B8B89"/>
              </a:solidFill>
              <a:latin typeface="Lato" charset="0"/>
              <a:ea typeface="Lato" charset="0"/>
              <a:cs typeface="Lato" charset="0"/>
            </a:endParaRPr>
          </a:p>
        </p:txBody>
      </p:sp>
      <p:sp>
        <p:nvSpPr>
          <p:cNvPr id="8" name="TextBox 7"/>
          <p:cNvSpPr txBox="1"/>
          <p:nvPr/>
        </p:nvSpPr>
        <p:spPr>
          <a:xfrm>
            <a:off x="3311835" y="6488668"/>
            <a:ext cx="3294492" cy="369332"/>
          </a:xfrm>
          <a:prstGeom prst="rect">
            <a:avLst/>
          </a:prstGeom>
          <a:noFill/>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79933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92"/>
            <a:ext cx="9906000" cy="2251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charset="0"/>
              <a:ea typeface="Lato" charset="0"/>
              <a:cs typeface="Lato" charset="0"/>
            </a:endParaRPr>
          </a:p>
        </p:txBody>
      </p:sp>
      <p:sp>
        <p:nvSpPr>
          <p:cNvPr id="8" name="Rectangle 7"/>
          <p:cNvSpPr/>
          <p:nvPr/>
        </p:nvSpPr>
        <p:spPr>
          <a:xfrm>
            <a:off x="5038408" y="1248502"/>
            <a:ext cx="4703471" cy="4524315"/>
          </a:xfrm>
          <a:prstGeom prst="rect">
            <a:avLst/>
          </a:prstGeom>
          <a:ln>
            <a:noFill/>
          </a:ln>
        </p:spPr>
        <p:txBody>
          <a:bodyPr wrap="square">
            <a:spAutoFit/>
          </a:bodyPr>
          <a:lstStyle/>
          <a:p>
            <a:pPr algn="just">
              <a:lnSpc>
                <a:spcPct val="150000"/>
              </a:lnSpc>
            </a:pPr>
            <a:r>
              <a:rPr lang="en-GB" sz="1600" dirty="0" smtClean="0">
                <a:latin typeface="Lato" charset="0"/>
                <a:ea typeface="Lato" charset="0"/>
                <a:cs typeface="Lato" charset="0"/>
              </a:rPr>
              <a:t>This </a:t>
            </a:r>
            <a:r>
              <a:rPr lang="en-GB" sz="1600" dirty="0">
                <a:latin typeface="Lato" charset="0"/>
                <a:ea typeface="Lato" charset="0"/>
                <a:cs typeface="Lato" charset="0"/>
              </a:rPr>
              <a:t>‘Advertisement’ was printed in 1683. It would have been circulated around London and attached to noticeboards in prominent places. It records the significance of a recognisable ‘poor’ community of French Huguenot refugees who were distinct from richer Huguenot merchants who were already established in England, like the Advertisement’s sponsor Thomas </a:t>
            </a:r>
            <a:r>
              <a:rPr lang="en-GB" sz="1600" dirty="0" err="1">
                <a:latin typeface="Lato" charset="0"/>
                <a:ea typeface="Lato" charset="0"/>
                <a:cs typeface="Lato" charset="0"/>
              </a:rPr>
              <a:t>Papillon</a:t>
            </a:r>
            <a:r>
              <a:rPr lang="en-GB" sz="1600" dirty="0">
                <a:latin typeface="Lato" charset="0"/>
                <a:ea typeface="Lato" charset="0"/>
                <a:cs typeface="Lato" charset="0"/>
              </a:rPr>
              <a:t> (1623-1702). The source offers an interesting and important insight into how earlier (in this case much smaller) communities of migrants would assist later arrivals. </a:t>
            </a:r>
            <a:endParaRPr lang="en-GB" sz="1600" b="0" i="0" dirty="0">
              <a:effectLst/>
              <a:latin typeface="Lato" charset="0"/>
              <a:ea typeface="Lato" charset="0"/>
              <a:cs typeface="Lato" charset="0"/>
            </a:endParaRPr>
          </a:p>
        </p:txBody>
      </p:sp>
      <p:pic>
        <p:nvPicPr>
          <p:cNvPr id="11" name="Picture 10" descr="A close up of a newspaper&#10;&#10;Description generated with high confidence"/>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6548" t="4779" r="2869" b="4534"/>
          <a:stretch/>
        </p:blipFill>
        <p:spPr>
          <a:xfrm>
            <a:off x="222391" y="1494692"/>
            <a:ext cx="4651896" cy="3868615"/>
          </a:xfrm>
          <a:prstGeom prst="rect">
            <a:avLst/>
          </a:prstGeom>
        </p:spPr>
      </p:pic>
      <p:sp>
        <p:nvSpPr>
          <p:cNvPr id="12" name="Rectangle 11"/>
          <p:cNvSpPr/>
          <p:nvPr/>
        </p:nvSpPr>
        <p:spPr>
          <a:xfrm>
            <a:off x="935405" y="5384446"/>
            <a:ext cx="3225867" cy="276999"/>
          </a:xfrm>
          <a:prstGeom prst="rect">
            <a:avLst/>
          </a:prstGeom>
        </p:spPr>
        <p:txBody>
          <a:bodyPr wrap="square">
            <a:spAutoFit/>
          </a:bodyPr>
          <a:lstStyle/>
          <a:p>
            <a:pPr fontAlgn="t"/>
            <a:r>
              <a:rPr lang="en-GB" sz="1200" b="1" dirty="0">
                <a:solidFill>
                  <a:srgbClr val="8B8B89"/>
                </a:solidFill>
                <a:latin typeface="Lato" charset="0"/>
                <a:ea typeface="Lato" charset="0"/>
                <a:cs typeface="Lato" charset="0"/>
              </a:rPr>
              <a:t>Courtesy of Corpus Christi College, Oxford</a:t>
            </a:r>
          </a:p>
        </p:txBody>
      </p:sp>
      <p:sp>
        <p:nvSpPr>
          <p:cNvPr id="13" name="TextBox 12"/>
          <p:cNvSpPr txBox="1"/>
          <p:nvPr/>
        </p:nvSpPr>
        <p:spPr>
          <a:xfrm>
            <a:off x="3311835" y="6488668"/>
            <a:ext cx="3294492" cy="369332"/>
          </a:xfrm>
          <a:prstGeom prst="rect">
            <a:avLst/>
          </a:prstGeom>
          <a:noFill/>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sp>
        <p:nvSpPr>
          <p:cNvPr id="14" name="Rectangle 13"/>
          <p:cNvSpPr/>
          <p:nvPr/>
        </p:nvSpPr>
        <p:spPr>
          <a:xfrm>
            <a:off x="0" y="487468"/>
            <a:ext cx="9941169" cy="477054"/>
          </a:xfrm>
          <a:prstGeom prst="rect">
            <a:avLst/>
          </a:prstGeom>
        </p:spPr>
        <p:txBody>
          <a:bodyPr wrap="square">
            <a:spAutoFit/>
          </a:bodyPr>
          <a:lstStyle/>
          <a:p>
            <a:pPr algn="ctr"/>
            <a:r>
              <a:rPr lang="en-GB" sz="2500" b="1" dirty="0">
                <a:solidFill>
                  <a:srgbClr val="333333"/>
                </a:solidFill>
                <a:latin typeface="Lato" charset="0"/>
                <a:ea typeface="Lato" charset="0"/>
                <a:cs typeface="Lato" charset="0"/>
              </a:rPr>
              <a:t>The plight of the Huguenots: </a:t>
            </a:r>
            <a:r>
              <a:rPr lang="en-GB" sz="2500" dirty="0">
                <a:solidFill>
                  <a:srgbClr val="D04200"/>
                </a:solidFill>
                <a:latin typeface="Lato" charset="0"/>
                <a:ea typeface="Lato" charset="0"/>
                <a:cs typeface="Lato" charset="0"/>
              </a:rPr>
              <a:t>Thomas </a:t>
            </a:r>
            <a:r>
              <a:rPr lang="en-GB" sz="2500" dirty="0" err="1">
                <a:solidFill>
                  <a:srgbClr val="D04200"/>
                </a:solidFill>
                <a:latin typeface="Lato" charset="0"/>
                <a:ea typeface="Lato" charset="0"/>
                <a:cs typeface="Lato" charset="0"/>
              </a:rPr>
              <a:t>Papillon's</a:t>
            </a:r>
            <a:r>
              <a:rPr lang="en-GB" sz="2500" dirty="0">
                <a:solidFill>
                  <a:srgbClr val="D04200"/>
                </a:solidFill>
                <a:latin typeface="Lato" charset="0"/>
                <a:ea typeface="Lato" charset="0"/>
                <a:cs typeface="Lato" charset="0"/>
              </a:rPr>
              <a:t> Advertisement</a:t>
            </a:r>
            <a:endParaRPr lang="en-GB" sz="2500" i="0" dirty="0">
              <a:solidFill>
                <a:srgbClr val="D04200"/>
              </a:solidFill>
              <a:effectLst/>
              <a:latin typeface="Lato" charset="0"/>
              <a:ea typeface="Lato" charset="0"/>
              <a:cs typeface="Lato" charset="0"/>
            </a:endParaRPr>
          </a:p>
        </p:txBody>
      </p:sp>
    </p:spTree>
    <p:extLst>
      <p:ext uri="{BB962C8B-B14F-4D97-AF65-F5344CB8AC3E}">
        <p14:creationId xmlns:p14="http://schemas.microsoft.com/office/powerpoint/2010/main" val="52965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92"/>
            <a:ext cx="9906000" cy="2251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charset="0"/>
              <a:ea typeface="Lato" charset="0"/>
              <a:cs typeface="Lato" charset="0"/>
            </a:endParaRPr>
          </a:p>
        </p:txBody>
      </p:sp>
      <p:sp>
        <p:nvSpPr>
          <p:cNvPr id="10" name="Rectangle 9"/>
          <p:cNvSpPr/>
          <p:nvPr/>
        </p:nvSpPr>
        <p:spPr>
          <a:xfrm>
            <a:off x="0" y="487468"/>
            <a:ext cx="9941169" cy="477054"/>
          </a:xfrm>
          <a:prstGeom prst="rect">
            <a:avLst/>
          </a:prstGeom>
        </p:spPr>
        <p:txBody>
          <a:bodyPr wrap="square">
            <a:spAutoFit/>
          </a:bodyPr>
          <a:lstStyle/>
          <a:p>
            <a:pPr algn="ctr"/>
            <a:r>
              <a:rPr lang="en-GB" sz="2500" b="1" dirty="0">
                <a:solidFill>
                  <a:srgbClr val="333333"/>
                </a:solidFill>
                <a:latin typeface="Lato" charset="0"/>
                <a:ea typeface="Lato" charset="0"/>
                <a:cs typeface="Lato" charset="0"/>
              </a:rPr>
              <a:t>The plight of the Huguenots: </a:t>
            </a:r>
            <a:r>
              <a:rPr lang="en-GB" sz="2500" dirty="0">
                <a:solidFill>
                  <a:srgbClr val="D04200"/>
                </a:solidFill>
                <a:latin typeface="Lato" charset="0"/>
                <a:ea typeface="Lato" charset="0"/>
                <a:cs typeface="Lato" charset="0"/>
              </a:rPr>
              <a:t>Thomas </a:t>
            </a:r>
            <a:r>
              <a:rPr lang="en-GB" sz="2500" dirty="0" err="1">
                <a:solidFill>
                  <a:srgbClr val="D04200"/>
                </a:solidFill>
                <a:latin typeface="Lato" charset="0"/>
                <a:ea typeface="Lato" charset="0"/>
                <a:cs typeface="Lato" charset="0"/>
              </a:rPr>
              <a:t>Papillon's</a:t>
            </a:r>
            <a:r>
              <a:rPr lang="en-GB" sz="2500" dirty="0">
                <a:solidFill>
                  <a:srgbClr val="D04200"/>
                </a:solidFill>
                <a:latin typeface="Lato" charset="0"/>
                <a:ea typeface="Lato" charset="0"/>
                <a:cs typeface="Lato" charset="0"/>
              </a:rPr>
              <a:t> Advertisement</a:t>
            </a:r>
            <a:endParaRPr lang="en-GB" sz="2500" i="0" dirty="0">
              <a:solidFill>
                <a:srgbClr val="D04200"/>
              </a:solidFill>
              <a:effectLst/>
              <a:latin typeface="Lato" charset="0"/>
              <a:ea typeface="Lato" charset="0"/>
              <a:cs typeface="Lato" charset="0"/>
            </a:endParaRPr>
          </a:p>
        </p:txBody>
      </p:sp>
      <p:sp>
        <p:nvSpPr>
          <p:cNvPr id="13" name="TextBox 12"/>
          <p:cNvSpPr txBox="1"/>
          <p:nvPr/>
        </p:nvSpPr>
        <p:spPr>
          <a:xfrm>
            <a:off x="3311835" y="6488668"/>
            <a:ext cx="3294492" cy="369332"/>
          </a:xfrm>
          <a:prstGeom prst="rect">
            <a:avLst/>
          </a:prstGeom>
          <a:noFill/>
          <a:ln>
            <a:noFill/>
          </a:ln>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19245692"/>
              </p:ext>
            </p:extLst>
          </p:nvPr>
        </p:nvGraphicFramePr>
        <p:xfrm>
          <a:off x="5246457" y="2840344"/>
          <a:ext cx="4254004" cy="1429790"/>
        </p:xfrm>
        <a:graphic>
          <a:graphicData uri="http://schemas.openxmlformats.org/drawingml/2006/table">
            <a:tbl>
              <a:tblPr/>
              <a:tblGrid>
                <a:gridCol w="4254004">
                  <a:extLst>
                    <a:ext uri="{9D8B030D-6E8A-4147-A177-3AD203B41FA5}">
                      <a16:colId xmlns:a16="http://schemas.microsoft.com/office/drawing/2014/main" val="20000"/>
                    </a:ext>
                  </a:extLst>
                </a:gridCol>
              </a:tblGrid>
              <a:tr h="1429790">
                <a:tc>
                  <a:txBody>
                    <a:bodyPr/>
                    <a:lstStyle/>
                    <a:p>
                      <a:r>
                        <a:rPr lang="en-GB" sz="1600" b="1" dirty="0" smtClean="0">
                          <a:solidFill>
                            <a:schemeClr val="tx1"/>
                          </a:solidFill>
                          <a:latin typeface="Lato" charset="0"/>
                          <a:ea typeface="Lato" charset="0"/>
                          <a:cs typeface="Lato" charset="0"/>
                        </a:rPr>
                        <a:t>What can we learn from the source/what is its message?</a:t>
                      </a:r>
                    </a:p>
                    <a:p>
                      <a:endParaRPr lang="en-GB" b="1" dirty="0" smtClean="0">
                        <a:solidFill>
                          <a:schemeClr val="tx1"/>
                        </a:solidFill>
                      </a:endParaRPr>
                    </a:p>
                    <a:p>
                      <a:endParaRPr lang="en-GB" dirty="0"/>
                    </a:p>
                  </a:txBody>
                  <a:tcPr>
                    <a:lnL w="38100" cmpd="sng">
                      <a:solidFill>
                        <a:srgbClr val="8B8B89"/>
                      </a:solidFill>
                      <a:prstDash val="solid"/>
                    </a:lnL>
                    <a:lnR w="38100" cmpd="sng">
                      <a:solidFill>
                        <a:srgbClr val="8B8B89"/>
                      </a:solidFill>
                      <a:prstDash val="solid"/>
                    </a:lnR>
                    <a:lnT w="38100" cmpd="sng">
                      <a:solidFill>
                        <a:srgbClr val="8B8B89"/>
                      </a:solidFill>
                      <a:prstDash val="solid"/>
                    </a:lnT>
                    <a:lnB w="38100" cmpd="sng">
                      <a:solidFill>
                        <a:srgbClr val="8B8B89"/>
                      </a:solidFill>
                      <a:prstDash val="solid"/>
                    </a:lnB>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03525184"/>
              </p:ext>
            </p:extLst>
          </p:nvPr>
        </p:nvGraphicFramePr>
        <p:xfrm>
          <a:off x="5246457" y="4361236"/>
          <a:ext cx="4254004" cy="1429790"/>
        </p:xfrm>
        <a:graphic>
          <a:graphicData uri="http://schemas.openxmlformats.org/drawingml/2006/table">
            <a:tbl>
              <a:tblPr/>
              <a:tblGrid>
                <a:gridCol w="4254004">
                  <a:extLst>
                    <a:ext uri="{9D8B030D-6E8A-4147-A177-3AD203B41FA5}">
                      <a16:colId xmlns:a16="http://schemas.microsoft.com/office/drawing/2014/main" val="20000"/>
                    </a:ext>
                  </a:extLst>
                </a:gridCol>
              </a:tblGrid>
              <a:tr h="1429790">
                <a:tc>
                  <a:txBody>
                    <a:bodyPr/>
                    <a:lstStyle/>
                    <a:p>
                      <a:r>
                        <a:rPr lang="en-GB" sz="1600" b="1" dirty="0" smtClean="0">
                          <a:solidFill>
                            <a:schemeClr val="tx1"/>
                          </a:solidFill>
                          <a:latin typeface="Lato" charset="0"/>
                          <a:ea typeface="Lato" charset="0"/>
                          <a:cs typeface="Lato" charset="0"/>
                        </a:rPr>
                        <a:t>Purpose – why was this source produced at this time?</a:t>
                      </a:r>
                    </a:p>
                    <a:p>
                      <a:endParaRPr lang="en-GB" b="1" dirty="0" smtClean="0">
                        <a:solidFill>
                          <a:schemeClr val="tx1"/>
                        </a:solidFill>
                      </a:endParaRPr>
                    </a:p>
                    <a:p>
                      <a:endParaRPr lang="en-GB" dirty="0"/>
                    </a:p>
                  </a:txBody>
                  <a:tcPr>
                    <a:lnL w="38100" cmpd="sng">
                      <a:solidFill>
                        <a:srgbClr val="8B8B89"/>
                      </a:solidFill>
                      <a:prstDash val="solid"/>
                    </a:lnL>
                    <a:lnR w="38100" cmpd="sng">
                      <a:solidFill>
                        <a:srgbClr val="8B8B89"/>
                      </a:solidFill>
                      <a:prstDash val="solid"/>
                    </a:lnR>
                    <a:lnT w="38100" cmpd="sng">
                      <a:solidFill>
                        <a:srgbClr val="8B8B89"/>
                      </a:solidFill>
                      <a:prstDash val="solid"/>
                    </a:lnT>
                    <a:lnB w="38100" cmpd="sng">
                      <a:solidFill>
                        <a:srgbClr val="8B8B89"/>
                      </a:solidFill>
                      <a:prstDash val="solid"/>
                    </a:lnB>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3861981"/>
              </p:ext>
            </p:extLst>
          </p:nvPr>
        </p:nvGraphicFramePr>
        <p:xfrm>
          <a:off x="5246457" y="1267462"/>
          <a:ext cx="4254004" cy="1429790"/>
        </p:xfrm>
        <a:graphic>
          <a:graphicData uri="http://schemas.openxmlformats.org/drawingml/2006/table">
            <a:tbl>
              <a:tblPr/>
              <a:tblGrid>
                <a:gridCol w="4254004">
                  <a:extLst>
                    <a:ext uri="{9D8B030D-6E8A-4147-A177-3AD203B41FA5}">
                      <a16:colId xmlns:a16="http://schemas.microsoft.com/office/drawing/2014/main" val="20000"/>
                    </a:ext>
                  </a:extLst>
                </a:gridCol>
              </a:tblGrid>
              <a:tr h="1429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Lato" charset="0"/>
                          <a:ea typeface="Lato" charset="0"/>
                          <a:cs typeface="Lato" charset="0"/>
                        </a:rPr>
                        <a:t>Origin – when was this source produced and by whom? How does this potentially affect its use as a source?</a:t>
                      </a:r>
                    </a:p>
                    <a:p>
                      <a:endParaRPr lang="en-GB" sz="1600" b="1" dirty="0"/>
                    </a:p>
                  </a:txBody>
                  <a:tcPr>
                    <a:lnL w="38100" cmpd="sng">
                      <a:solidFill>
                        <a:srgbClr val="8B8B89"/>
                      </a:solidFill>
                      <a:prstDash val="solid"/>
                    </a:lnL>
                    <a:lnR w="38100" cmpd="sng">
                      <a:solidFill>
                        <a:srgbClr val="8B8B89"/>
                      </a:solidFill>
                      <a:prstDash val="solid"/>
                    </a:lnR>
                    <a:lnT w="38100" cmpd="sng">
                      <a:solidFill>
                        <a:srgbClr val="8B8B89"/>
                      </a:solidFill>
                      <a:prstDash val="solid"/>
                    </a:lnT>
                    <a:lnB w="38100" cmpd="sng">
                      <a:solidFill>
                        <a:srgbClr val="8B8B89"/>
                      </a:solidFill>
                      <a:prstDash val="solid"/>
                    </a:lnB>
                  </a:tcPr>
                </a:tc>
                <a:extLst>
                  <a:ext uri="{0D108BD9-81ED-4DB2-BD59-A6C34878D82A}">
                    <a16:rowId xmlns:a16="http://schemas.microsoft.com/office/drawing/2014/main" val="10000"/>
                  </a:ext>
                </a:extLst>
              </a:tr>
            </a:tbl>
          </a:graphicData>
        </a:graphic>
      </p:graphicFrame>
      <p:pic>
        <p:nvPicPr>
          <p:cNvPr id="16" name="Picture 15" descr="A close up of a newspaper&#10;&#10;Description generated with high confidence"/>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6548" t="4779" r="2869" b="4534"/>
          <a:stretch/>
        </p:blipFill>
        <p:spPr>
          <a:xfrm>
            <a:off x="195594" y="1494692"/>
            <a:ext cx="4651896" cy="3868615"/>
          </a:xfrm>
          <a:prstGeom prst="rect">
            <a:avLst/>
          </a:prstGeom>
        </p:spPr>
      </p:pic>
      <p:sp>
        <p:nvSpPr>
          <p:cNvPr id="17" name="Rectangle 16"/>
          <p:cNvSpPr/>
          <p:nvPr/>
        </p:nvSpPr>
        <p:spPr>
          <a:xfrm>
            <a:off x="758304" y="5407957"/>
            <a:ext cx="3620265" cy="307777"/>
          </a:xfrm>
          <a:prstGeom prst="rect">
            <a:avLst/>
          </a:prstGeom>
        </p:spPr>
        <p:txBody>
          <a:bodyPr wrap="square">
            <a:spAutoFit/>
          </a:bodyPr>
          <a:lstStyle/>
          <a:p>
            <a:pPr fontAlgn="t"/>
            <a:r>
              <a:rPr lang="en-GB" sz="1400" b="1" dirty="0">
                <a:solidFill>
                  <a:srgbClr val="8B8B89"/>
                </a:solidFill>
                <a:latin typeface="Lato" charset="0"/>
                <a:ea typeface="Lato" charset="0"/>
                <a:cs typeface="Lato" charset="0"/>
              </a:rPr>
              <a:t>Courtesy of Corpus Christi College, Oxford</a:t>
            </a:r>
          </a:p>
        </p:txBody>
      </p:sp>
    </p:spTree>
    <p:extLst>
      <p:ext uri="{BB962C8B-B14F-4D97-AF65-F5344CB8AC3E}">
        <p14:creationId xmlns:p14="http://schemas.microsoft.com/office/powerpoint/2010/main" val="58967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499" y="-355267"/>
            <a:ext cx="9906000" cy="2251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charset="0"/>
              <a:ea typeface="Lato" charset="0"/>
              <a:cs typeface="Lato" charset="0"/>
            </a:endParaRPr>
          </a:p>
        </p:txBody>
      </p:sp>
      <p:pic>
        <p:nvPicPr>
          <p:cNvPr id="11" name="Picture 10" descr="A picture containing text&#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10" y="746894"/>
            <a:ext cx="3339587" cy="536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3718306" y="499992"/>
            <a:ext cx="6187694" cy="5632311"/>
          </a:xfrm>
          <a:prstGeom prst="rect">
            <a:avLst/>
          </a:prstGeom>
        </p:spPr>
        <p:txBody>
          <a:bodyPr wrap="square">
            <a:spAutoFit/>
          </a:bodyPr>
          <a:lstStyle/>
          <a:p>
            <a:pPr>
              <a:lnSpc>
                <a:spcPct val="150000"/>
              </a:lnSpc>
            </a:pPr>
            <a:r>
              <a:rPr lang="en-GB" sz="1600" dirty="0">
                <a:solidFill>
                  <a:srgbClr val="333333"/>
                </a:solidFill>
                <a:latin typeface="Lato" charset="0"/>
                <a:ea typeface="Lato" charset="0"/>
                <a:cs typeface="Lato" charset="0"/>
              </a:rPr>
              <a:t>Published in 1709 by the Booksellers of London and Westminster and sold for 2d, </a:t>
            </a:r>
            <a:r>
              <a:rPr lang="en-GB" sz="1600" u="sng" dirty="0">
                <a:solidFill>
                  <a:srgbClr val="EF8506"/>
                </a:solidFill>
                <a:latin typeface="Lato" charset="0"/>
                <a:ea typeface="Lato" charset="0"/>
                <a:cs typeface="Lato" charset="0"/>
                <a:hlinkClick r:id="rId4"/>
              </a:rPr>
              <a:t>‘Canary-birds </a:t>
            </a:r>
            <a:r>
              <a:rPr lang="en-GB" sz="1600" u="sng" dirty="0" err="1">
                <a:solidFill>
                  <a:srgbClr val="EF8506"/>
                </a:solidFill>
                <a:latin typeface="Lato" charset="0"/>
                <a:ea typeface="Lato" charset="0"/>
                <a:cs typeface="Lato" charset="0"/>
                <a:hlinkClick r:id="rId4"/>
              </a:rPr>
              <a:t>naturaliz’d</a:t>
            </a:r>
            <a:r>
              <a:rPr lang="en-GB" sz="1600" u="sng" dirty="0">
                <a:solidFill>
                  <a:srgbClr val="EF8506"/>
                </a:solidFill>
                <a:latin typeface="Lato" charset="0"/>
                <a:ea typeface="Lato" charset="0"/>
                <a:cs typeface="Lato" charset="0"/>
                <a:hlinkClick r:id="rId4"/>
              </a:rPr>
              <a:t> in Utopia. A canto’</a:t>
            </a:r>
            <a:r>
              <a:rPr lang="en-GB" sz="1600" dirty="0">
                <a:solidFill>
                  <a:srgbClr val="333333"/>
                </a:solidFill>
                <a:latin typeface="Lato" charset="0"/>
                <a:ea typeface="Lato" charset="0"/>
                <a:cs typeface="Lato" charset="0"/>
              </a:rPr>
              <a:t> was intended to manipulate public opinion against the Bill for the Naturalization of Foreign Protestants, which was going through Parliament that year. The title was inspired by the canaries that the Huguenot silk weavers of </a:t>
            </a:r>
            <a:r>
              <a:rPr lang="en-GB" sz="1600" dirty="0" err="1">
                <a:solidFill>
                  <a:srgbClr val="333333"/>
                </a:solidFill>
                <a:latin typeface="Lato" charset="0"/>
                <a:ea typeface="Lato" charset="0"/>
                <a:cs typeface="Lato" charset="0"/>
              </a:rPr>
              <a:t>Spitalfields</a:t>
            </a:r>
            <a:r>
              <a:rPr lang="en-GB" sz="1600" dirty="0">
                <a:solidFill>
                  <a:srgbClr val="333333"/>
                </a:solidFill>
                <a:latin typeface="Lato" charset="0"/>
                <a:ea typeface="Lato" charset="0"/>
                <a:cs typeface="Lato" charset="0"/>
              </a:rPr>
              <a:t> kept in bird cages besides their looms to entertain them while they worked.  </a:t>
            </a:r>
          </a:p>
          <a:p>
            <a:pPr>
              <a:lnSpc>
                <a:spcPct val="150000"/>
              </a:lnSpc>
            </a:pPr>
            <a:endParaRPr lang="en-GB" sz="1600" dirty="0">
              <a:solidFill>
                <a:srgbClr val="333333"/>
              </a:solidFill>
              <a:latin typeface="Lato" charset="0"/>
              <a:ea typeface="Lato" charset="0"/>
              <a:cs typeface="Lato" charset="0"/>
            </a:endParaRPr>
          </a:p>
          <a:p>
            <a:pPr>
              <a:lnSpc>
                <a:spcPct val="150000"/>
              </a:lnSpc>
            </a:pPr>
            <a:r>
              <a:rPr lang="en-GB" sz="1600" dirty="0">
                <a:solidFill>
                  <a:srgbClr val="333333"/>
                </a:solidFill>
                <a:latin typeface="Lato" charset="0"/>
                <a:ea typeface="Lato" charset="0"/>
                <a:cs typeface="Lato" charset="0"/>
              </a:rPr>
              <a:t>From 1681 Huguenot refugees to Britain could obtain a patent of </a:t>
            </a:r>
            <a:r>
              <a:rPr lang="en-GB" sz="1600" dirty="0" err="1">
                <a:solidFill>
                  <a:srgbClr val="333333"/>
                </a:solidFill>
                <a:latin typeface="Lato" charset="0"/>
                <a:ea typeface="Lato" charset="0"/>
                <a:cs typeface="Lato" charset="0"/>
              </a:rPr>
              <a:t>denization</a:t>
            </a:r>
            <a:r>
              <a:rPr lang="en-GB" sz="1600" dirty="0">
                <a:solidFill>
                  <a:srgbClr val="333333"/>
                </a:solidFill>
                <a:latin typeface="Lato" charset="0"/>
                <a:ea typeface="Lato" charset="0"/>
                <a:cs typeface="Lato" charset="0"/>
              </a:rPr>
              <a:t>, which brought with it the right to own property. Naturalisation, which brought additional rights of inheritance, was possible by private Act of Parliament, but it was expensive. A private bill could cost £50 or £60. Despite strong native opposition, an Act of General Naturalisation was passed in 1709, but was soon repealed. </a:t>
            </a:r>
            <a:endParaRPr lang="en-GB" sz="1600" b="0" i="0" dirty="0">
              <a:solidFill>
                <a:srgbClr val="333333"/>
              </a:solidFill>
              <a:effectLst/>
              <a:latin typeface="Lato" charset="0"/>
              <a:ea typeface="Lato" charset="0"/>
              <a:cs typeface="Lato" charset="0"/>
            </a:endParaRPr>
          </a:p>
        </p:txBody>
      </p:sp>
      <p:sp>
        <p:nvSpPr>
          <p:cNvPr id="18" name="Rectangle 17"/>
          <p:cNvSpPr/>
          <p:nvPr/>
        </p:nvSpPr>
        <p:spPr>
          <a:xfrm>
            <a:off x="-1129210" y="-297709"/>
            <a:ext cx="12192000" cy="584775"/>
          </a:xfrm>
          <a:prstGeom prst="rect">
            <a:avLst/>
          </a:prstGeom>
        </p:spPr>
        <p:txBody>
          <a:bodyPr wrap="square">
            <a:spAutoFit/>
          </a:bodyPr>
          <a:lstStyle/>
          <a:p>
            <a:pPr algn="ctr"/>
            <a:r>
              <a:rPr lang="en-GB" sz="3200" b="1" dirty="0">
                <a:solidFill>
                  <a:srgbClr val="333333"/>
                </a:solidFill>
                <a:latin typeface="Lato" charset="0"/>
                <a:ea typeface="Lato" charset="0"/>
                <a:cs typeface="Lato" charset="0"/>
              </a:rPr>
              <a:t>Huguenot silk weavers in </a:t>
            </a:r>
            <a:r>
              <a:rPr lang="en-GB" sz="3200" b="1" dirty="0" err="1">
                <a:solidFill>
                  <a:srgbClr val="333333"/>
                </a:solidFill>
                <a:latin typeface="Lato" charset="0"/>
                <a:ea typeface="Lato" charset="0"/>
                <a:cs typeface="Lato" charset="0"/>
              </a:rPr>
              <a:t>Spitalfields</a:t>
            </a:r>
            <a:endParaRPr lang="en-GB" sz="3200" b="1" i="0" dirty="0">
              <a:solidFill>
                <a:srgbClr val="333333"/>
              </a:solidFill>
              <a:effectLst/>
              <a:latin typeface="Lato" charset="0"/>
              <a:ea typeface="Lato" charset="0"/>
              <a:cs typeface="Lato" charset="0"/>
            </a:endParaRPr>
          </a:p>
        </p:txBody>
      </p:sp>
      <p:sp>
        <p:nvSpPr>
          <p:cNvPr id="19" name="TextBox 18"/>
          <p:cNvSpPr txBox="1"/>
          <p:nvPr/>
        </p:nvSpPr>
        <p:spPr>
          <a:xfrm>
            <a:off x="3327333" y="6488668"/>
            <a:ext cx="3294492" cy="369332"/>
          </a:xfrm>
          <a:prstGeom prst="rect">
            <a:avLst/>
          </a:prstGeom>
          <a:noFill/>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931706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692"/>
            <a:ext cx="9906000" cy="2251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charset="0"/>
              <a:ea typeface="Lato" charset="0"/>
              <a:cs typeface="Lato" charset="0"/>
            </a:endParaRPr>
          </a:p>
        </p:txBody>
      </p:sp>
      <p:sp>
        <p:nvSpPr>
          <p:cNvPr id="13" name="TextBox 12"/>
          <p:cNvSpPr txBox="1"/>
          <p:nvPr/>
        </p:nvSpPr>
        <p:spPr>
          <a:xfrm>
            <a:off x="3311835" y="6488668"/>
            <a:ext cx="3294492" cy="369332"/>
          </a:xfrm>
          <a:prstGeom prst="rect">
            <a:avLst/>
          </a:prstGeom>
          <a:noFill/>
          <a:ln>
            <a:noFill/>
          </a:ln>
        </p:spPr>
        <p:txBody>
          <a:bodyPr wrap="none" rtlCol="0">
            <a:spAutoFit/>
          </a:bodyPr>
          <a:lstStyle/>
          <a:p>
            <a:r>
              <a:rPr lang="en-GB" dirty="0" err="1"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129966612"/>
              </p:ext>
            </p:extLst>
          </p:nvPr>
        </p:nvGraphicFramePr>
        <p:xfrm>
          <a:off x="4076054" y="1115100"/>
          <a:ext cx="5598364" cy="4428628"/>
        </p:xfrm>
        <a:graphic>
          <a:graphicData uri="http://schemas.openxmlformats.org/drawingml/2006/table">
            <a:tbl>
              <a:tblPr firstRow="1" bandRow="1">
                <a:tableStyleId>{5C22544A-7EE6-4342-B048-85BDC9FD1C3A}</a:tableStyleId>
              </a:tblPr>
              <a:tblGrid>
                <a:gridCol w="5598364">
                  <a:extLst>
                    <a:ext uri="{9D8B030D-6E8A-4147-A177-3AD203B41FA5}">
                      <a16:colId xmlns:a16="http://schemas.microsoft.com/office/drawing/2014/main" val="530740721"/>
                    </a:ext>
                  </a:extLst>
                </a:gridCol>
              </a:tblGrid>
              <a:tr h="1353192">
                <a:tc>
                  <a:txBody>
                    <a:bodyPr/>
                    <a:lstStyle/>
                    <a:p>
                      <a:r>
                        <a:rPr lang="en-GB" b="1" dirty="0">
                          <a:solidFill>
                            <a:schemeClr val="tx1"/>
                          </a:solidFill>
                        </a:rPr>
                        <a:t>Origin – when was this source produced and by whom? How does this potentially affect its use as a source?</a:t>
                      </a: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730430"/>
                  </a:ext>
                </a:extLst>
              </a:tr>
              <a:tr h="1537718">
                <a:tc>
                  <a:txBody>
                    <a:bodyPr/>
                    <a:lstStyle/>
                    <a:p>
                      <a:r>
                        <a:rPr lang="en-GB" b="1" dirty="0">
                          <a:solidFill>
                            <a:schemeClr val="tx1"/>
                          </a:solidFill>
                        </a:rPr>
                        <a:t>What can we learn from the source/what is its message?</a:t>
                      </a: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035443"/>
                  </a:ext>
                </a:extLst>
              </a:tr>
              <a:tr h="1537718">
                <a:tc>
                  <a:txBody>
                    <a:bodyPr/>
                    <a:lstStyle/>
                    <a:p>
                      <a:r>
                        <a:rPr lang="en-GB" b="1" dirty="0">
                          <a:solidFill>
                            <a:schemeClr val="tx1"/>
                          </a:solidFill>
                        </a:rPr>
                        <a:t>Purpose – why was this source produced at this time?</a:t>
                      </a: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756350"/>
                  </a:ext>
                </a:extLst>
              </a:tr>
            </a:tbl>
          </a:graphicData>
        </a:graphic>
      </p:graphicFrame>
      <p:pic>
        <p:nvPicPr>
          <p:cNvPr id="19" name="Picture 18" descr="A picture containing text&#10;&#10;Description generated with very high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10" y="746894"/>
            <a:ext cx="3339587" cy="53642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1129210" y="-18745"/>
            <a:ext cx="12192000" cy="584775"/>
          </a:xfrm>
          <a:prstGeom prst="rect">
            <a:avLst/>
          </a:prstGeom>
        </p:spPr>
        <p:txBody>
          <a:bodyPr wrap="square">
            <a:spAutoFit/>
          </a:bodyPr>
          <a:lstStyle/>
          <a:p>
            <a:pPr algn="ctr"/>
            <a:r>
              <a:rPr lang="en-GB" sz="3200" b="1" dirty="0">
                <a:solidFill>
                  <a:srgbClr val="333333"/>
                </a:solidFill>
                <a:latin typeface="Lato" charset="0"/>
                <a:ea typeface="Lato" charset="0"/>
                <a:cs typeface="Lato" charset="0"/>
              </a:rPr>
              <a:t>Huguenot silk weavers in </a:t>
            </a:r>
            <a:r>
              <a:rPr lang="en-GB" sz="3200" b="1" dirty="0" err="1">
                <a:solidFill>
                  <a:srgbClr val="333333"/>
                </a:solidFill>
                <a:latin typeface="Lato" charset="0"/>
                <a:ea typeface="Lato" charset="0"/>
                <a:cs typeface="Lato" charset="0"/>
              </a:rPr>
              <a:t>Spitalfields</a:t>
            </a:r>
            <a:endParaRPr lang="en-GB" sz="3200" b="1" i="0" dirty="0">
              <a:solidFill>
                <a:srgbClr val="333333"/>
              </a:solidFill>
              <a:effectLst/>
              <a:latin typeface="Lato" charset="0"/>
              <a:ea typeface="Lato" charset="0"/>
              <a:cs typeface="Lato" charset="0"/>
            </a:endParaRPr>
          </a:p>
        </p:txBody>
      </p:sp>
    </p:spTree>
    <p:extLst>
      <p:ext uri="{BB962C8B-B14F-4D97-AF65-F5344CB8AC3E}">
        <p14:creationId xmlns:p14="http://schemas.microsoft.com/office/powerpoint/2010/main" val="10341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906000" cy="2251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Lato" charset="0"/>
              <a:ea typeface="Lato" charset="0"/>
              <a:cs typeface="Lato"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059" t="78360" r="55366" b="-435"/>
          <a:stretch/>
        </p:blipFill>
        <p:spPr>
          <a:xfrm rot="10800000">
            <a:off x="8561292" y="5567084"/>
            <a:ext cx="1344707" cy="1290915"/>
          </a:xfrm>
          <a:prstGeom prst="rect">
            <a:avLst/>
          </a:prstGeom>
        </p:spPr>
      </p:pic>
      <p:sp>
        <p:nvSpPr>
          <p:cNvPr id="9" name="TextBox 8"/>
          <p:cNvSpPr txBox="1"/>
          <p:nvPr/>
        </p:nvSpPr>
        <p:spPr>
          <a:xfrm>
            <a:off x="3668362" y="6475221"/>
            <a:ext cx="3294492" cy="369332"/>
          </a:xfrm>
          <a:prstGeom prst="rect">
            <a:avLst/>
          </a:prstGeom>
          <a:noFill/>
        </p:spPr>
        <p:txBody>
          <a:bodyPr wrap="none" rtlCol="0">
            <a:spAutoFit/>
          </a:bodyPr>
          <a:lstStyle/>
          <a:p>
            <a:r>
              <a:rPr lang="en-GB" smtClean="0">
                <a:solidFill>
                  <a:srgbClr val="8B8B89"/>
                </a:solidFill>
                <a:latin typeface="Lato" charset="0"/>
                <a:ea typeface="Lato" charset="0"/>
                <a:cs typeface="Lato" charset="0"/>
              </a:rPr>
              <a:t>www.ourmigrationstory.org.uk</a:t>
            </a:r>
            <a:endParaRPr lang="en-GB" dirty="0">
              <a:solidFill>
                <a:srgbClr val="8B8B89"/>
              </a:solidFill>
              <a:latin typeface="Lato" charset="0"/>
              <a:ea typeface="Lato" charset="0"/>
              <a:cs typeface="Lato"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663826885"/>
              </p:ext>
            </p:extLst>
          </p:nvPr>
        </p:nvGraphicFramePr>
        <p:xfrm>
          <a:off x="5690" y="-15498"/>
          <a:ext cx="9828000" cy="6899760"/>
        </p:xfrm>
        <a:graphic>
          <a:graphicData uri="http://schemas.openxmlformats.org/drawingml/2006/table">
            <a:tbl>
              <a:tblPr firstRow="1" bandRow="1">
                <a:tableStyleId>{5C22544A-7EE6-4342-B048-85BDC9FD1C3A}</a:tableStyleId>
              </a:tblPr>
              <a:tblGrid>
                <a:gridCol w="3276000">
                  <a:extLst>
                    <a:ext uri="{9D8B030D-6E8A-4147-A177-3AD203B41FA5}">
                      <a16:colId xmlns:a16="http://schemas.microsoft.com/office/drawing/2014/main" val="1443046672"/>
                    </a:ext>
                  </a:extLst>
                </a:gridCol>
                <a:gridCol w="3276000">
                  <a:extLst>
                    <a:ext uri="{9D8B030D-6E8A-4147-A177-3AD203B41FA5}">
                      <a16:colId xmlns:a16="http://schemas.microsoft.com/office/drawing/2014/main" val="3638468709"/>
                    </a:ext>
                  </a:extLst>
                </a:gridCol>
                <a:gridCol w="3276000">
                  <a:extLst>
                    <a:ext uri="{9D8B030D-6E8A-4147-A177-3AD203B41FA5}">
                      <a16:colId xmlns:a16="http://schemas.microsoft.com/office/drawing/2014/main" val="2337245680"/>
                    </a:ext>
                  </a:extLst>
                </a:gridCol>
              </a:tblGrid>
              <a:tr h="252000">
                <a:tc>
                  <a:txBody>
                    <a:bodyPr/>
                    <a:lstStyle/>
                    <a:p>
                      <a:r>
                        <a:rPr lang="en-GB" sz="1800" dirty="0">
                          <a:solidFill>
                            <a:schemeClr val="tx1"/>
                          </a:solidFill>
                          <a:latin typeface="Lato" charset="0"/>
                          <a:ea typeface="Lato" charset="0"/>
                          <a:cs typeface="Lato" charset="0"/>
                        </a:rPr>
                        <a:t>Attitude shown towards Huguenots in each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Source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Source </a:t>
                      </a:r>
                      <a:r>
                        <a:rPr lang="en-GB" dirty="0" smtClean="0">
                          <a:solidFill>
                            <a:schemeClr val="tx1"/>
                          </a:solidFill>
                          <a:latin typeface="Lato" charset="0"/>
                          <a:ea typeface="Lato" charset="0"/>
                          <a:cs typeface="Lato" charset="0"/>
                        </a:rPr>
                        <a:t>B</a:t>
                      </a: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68056"/>
                  </a:ext>
                </a:extLst>
              </a:tr>
              <a:tr h="252000">
                <a:tc>
                  <a:txBody>
                    <a:bodyPr/>
                    <a:lstStyle/>
                    <a:p>
                      <a:endParaRPr lang="en-GB" sz="400"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647881495"/>
                  </a:ext>
                </a:extLst>
              </a:tr>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Lato" charset="0"/>
                          <a:ea typeface="Lato" charset="0"/>
                          <a:cs typeface="Lato" charset="0"/>
                        </a:rPr>
                        <a:t>Reasons for the difference in 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Description of these differences in the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How these explain the difference in attitudes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48627930"/>
                  </a:ext>
                </a:extLst>
              </a:tr>
              <a:tr h="13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The sources have different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0761895"/>
                  </a:ext>
                </a:extLst>
              </a:tr>
              <a:tr h="13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The sources were produced by different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6457185"/>
                  </a:ext>
                </a:extLst>
              </a:tr>
              <a:tr h="13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Lato" charset="0"/>
                          <a:ea typeface="Lato" charset="0"/>
                          <a:cs typeface="Lato" charset="0"/>
                        </a:rPr>
                        <a:t>The sources were written at different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Lato" charset="0"/>
                        <a:ea typeface="Lato" charset="0"/>
                        <a:cs typeface="Lato"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18797"/>
                  </a:ext>
                </a:extLst>
              </a:tr>
            </a:tbl>
          </a:graphicData>
        </a:graphic>
      </p:graphicFrame>
    </p:spTree>
    <p:extLst>
      <p:ext uri="{BB962C8B-B14F-4D97-AF65-F5344CB8AC3E}">
        <p14:creationId xmlns:p14="http://schemas.microsoft.com/office/powerpoint/2010/main" val="204306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M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S master" id="{6A9FAA5D-2FBE-A343-A01E-216E7C0F3658}" vid="{F1516D9E-ACEF-614E-9DE9-6703FAD0C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TotalTime>
  <Words>647</Words>
  <Application>Microsoft Office PowerPoint</Application>
  <PresentationFormat>A4 Paper (210x297 mm)</PresentationFormat>
  <Paragraphs>76</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Lato</vt:lpstr>
      <vt:lpstr>Office Theme</vt:lpstr>
      <vt:lpstr> Differences in attitudes towards Huguenot immigrants (1500-1750)</vt:lpstr>
      <vt:lpstr>PowerPoint Presentation</vt:lpstr>
      <vt:lpstr>Questions based on Huguenot immigration to Britain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McIntosh</dc:creator>
  <cp:lastModifiedBy>dwd</cp:lastModifiedBy>
  <cp:revision>30</cp:revision>
  <dcterms:created xsi:type="dcterms:W3CDTF">2017-06-02T09:27:52Z</dcterms:created>
  <dcterms:modified xsi:type="dcterms:W3CDTF">2017-06-16T15:36:03Z</dcterms:modified>
</cp:coreProperties>
</file>